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2DCF2-9662-4C1C-846B-CF6E749C26DA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AAE1-DDD2-4B01-8223-BE5997848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AAE1-DDD2-4B01-8223-BE599784859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AB-BE6E-4C39-87B1-9481078FAFFA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1287-8DAC-4770-B272-3C386F441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AB-BE6E-4C39-87B1-9481078FAFFA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1287-8DAC-4770-B272-3C386F441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AB-BE6E-4C39-87B1-9481078FAFFA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1287-8DAC-4770-B272-3C386F441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AB-BE6E-4C39-87B1-9481078FAFFA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1287-8DAC-4770-B272-3C386F441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AB-BE6E-4C39-87B1-9481078FAFFA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1287-8DAC-4770-B272-3C386F441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AB-BE6E-4C39-87B1-9481078FAFFA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1287-8DAC-4770-B272-3C386F441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AB-BE6E-4C39-87B1-9481078FAFFA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1287-8DAC-4770-B272-3C386F441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AB-BE6E-4C39-87B1-9481078FAFFA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1287-8DAC-4770-B272-3C386F441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AB-BE6E-4C39-87B1-9481078FAFFA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1287-8DAC-4770-B272-3C386F441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AB-BE6E-4C39-87B1-9481078FAFFA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1287-8DAC-4770-B272-3C386F441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AB-BE6E-4C39-87B1-9481078FAFFA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1287-8DAC-4770-B272-3C386F441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A18AB-BE6E-4C39-87B1-9481078FAFFA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F1287-8DAC-4770-B272-3C386F441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c&#1096;1\&#1056;&#1072;&#1073;&#1086;&#1095;&#1080;&#1081;%20&#1089;&#1090;&#1086;&#1083;\30-Zhuravli-M._Bernes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2928926" y="1535113"/>
            <a:ext cx="6215074" cy="465127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2928926" y="0"/>
            <a:ext cx="6215074" cy="6858001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</a:t>
            </a:r>
          </a:p>
          <a:p>
            <a:pPr>
              <a:buNone/>
            </a:pP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</a:t>
            </a:r>
          </a:p>
          <a:p>
            <a:pPr>
              <a:buNone/>
            </a:pP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ничто не забыто!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000232" y="1463355"/>
            <a:ext cx="4572032" cy="4571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                     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sz="40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0" y="0"/>
            <a:ext cx="5929322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</a:p>
          <a:p>
            <a:endParaRPr lang="ru-RU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НИКТО НЕ ЗАБЫТ,</a:t>
            </a:r>
            <a:b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928802"/>
            <a:ext cx="278608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142497"/>
            <a:ext cx="9144000" cy="1429115"/>
            <a:chOff x="395" y="1205"/>
            <a:chExt cx="10692" cy="1516"/>
          </a:xfrm>
          <a:solidFill>
            <a:srgbClr val="FF0000"/>
          </a:solidFill>
        </p:grpSpPr>
        <p:sp>
          <p:nvSpPr>
            <p:cNvPr id="14339" name="AutoShape 3"/>
            <p:cNvSpPr>
              <a:spLocks noChangeArrowheads="1"/>
            </p:cNvSpPr>
            <p:nvPr/>
          </p:nvSpPr>
          <p:spPr bwMode="auto">
            <a:xfrm>
              <a:off x="395" y="1205"/>
              <a:ext cx="10692" cy="1516"/>
            </a:xfrm>
            <a:prstGeom prst="ribbon">
              <a:avLst>
                <a:gd name="adj1" fmla="val 27968"/>
                <a:gd name="adj2" fmla="val 48334"/>
              </a:avLst>
            </a:prstGeom>
            <a:grpFill/>
            <a:ln w="34925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3250" y="1711"/>
              <a:ext cx="4957" cy="590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</a:rPr>
                <a:t>     </a:t>
              </a: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ankC" charset="0"/>
                </a:rPr>
                <a:t>ВЕЧНАЯ СЛАВА</a:t>
              </a:r>
            </a:p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                                  </a:t>
              </a: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ankC" charset="0"/>
                </a:rPr>
                <a:t>ВЕЧНАЯ ПАМЯТЬ</a:t>
              </a:r>
              <a:r>
                <a:rPr kumimoji="0" lang="ru-RU" sz="500" b="1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ankC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8" name="30-Zhuravli-M._Bern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15404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Братская могила в селе Лобаново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Содержимое 4" descr="Безимени-17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8621" r="12068" b="14399"/>
          <a:stretch>
            <a:fillRect/>
          </a:stretch>
        </p:blipFill>
        <p:spPr bwMode="auto">
          <a:xfrm>
            <a:off x="5286380" y="1142984"/>
            <a:ext cx="385762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0" y="1142984"/>
            <a:ext cx="5286380" cy="571501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700" b="1" dirty="0" smtClean="0">
                <a:solidFill>
                  <a:srgbClr val="0070C0"/>
                </a:solidFill>
              </a:rPr>
              <a:t>Воин-матрос в накинутой на плечи плащ-палатке. Правой рукой он держит развёрнутое знамя, а в левой  зажата бескозырка, за спиной – винтовка, фигура установлена на пьедестале. У подножья памятника – символический лавровый венок, горит Вечный огонь славы. Рядом со скульптурой воина возвышается стела 3,4 метра, на стеле укреплена мраморная мемориальная доска: «Здесь  похоронен 31 воин Советской Армии, павшие смертью храбрых в боях за Родину в 1941-1945 годах», перечислены фамилии павших, а ещё ниже – надпись: «Вечная слава героям!»</a:t>
            </a:r>
          </a:p>
          <a:p>
            <a:endParaRPr lang="ru-RU" sz="17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1700" b="1" dirty="0" smtClean="0">
                <a:solidFill>
                  <a:srgbClr val="0070C0"/>
                </a:solidFill>
              </a:rPr>
              <a:t>В братской могиле села захоронены останки воинов павших в боях при защите Лобаново и при освобождении населённых пунктов: Платоновка, </a:t>
            </a:r>
            <a:r>
              <a:rPr lang="ru-RU" sz="1700" b="1" dirty="0" err="1" smtClean="0">
                <a:solidFill>
                  <a:srgbClr val="0070C0"/>
                </a:solidFill>
              </a:rPr>
              <a:t>Круглики</a:t>
            </a:r>
            <a:r>
              <a:rPr lang="ru-RU" sz="1700" b="1" dirty="0" smtClean="0">
                <a:solidFill>
                  <a:srgbClr val="0070C0"/>
                </a:solidFill>
              </a:rPr>
              <a:t>, Рогачёвка и железнодорожной станции Лобаново. Всего захоронено 31 человек, выявлена 31 фамилия. 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rgbClr val="0070C0"/>
                </a:solidFill>
              </a:rPr>
              <a:t>	</a:t>
            </a:r>
            <a:endParaRPr lang="ru-RU" sz="17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Братская могила в деревне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Круглики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357298"/>
            <a:ext cx="4857752" cy="550070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Два воина в плащ-палатках, один держит автомат, другой -  коленопреклонённый держит над братской могилой лавровый венок.</a:t>
            </a:r>
          </a:p>
          <a:p>
            <a:endParaRPr lang="ru-RU" sz="1800" b="1" dirty="0" smtClean="0">
              <a:solidFill>
                <a:srgbClr val="0070C0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На пьедестале мемориальная доска с надписью: «Здесь похоронены пять воинов Советской Армии, павшие смертью храбрых в боях за Родину в 1941-1945 гг.» с перечнем фамилий захороненных. Ниже фамилий надпись: «Вечная слава героям».</a:t>
            </a:r>
          </a:p>
          <a:p>
            <a:endParaRPr lang="ru-RU" sz="1800" b="1" dirty="0" smtClean="0">
              <a:solidFill>
                <a:srgbClr val="0070C0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Здесь захоронены останки воинов 225-й штурмовой авиадивизии и 825-го штурмового полка, павших в  боях  Великой Отечественной войны. Всего захоронено 5 человек, выявлены фамилии всех павших. </a:t>
            </a:r>
          </a:p>
          <a:p>
            <a:endParaRPr lang="ru-RU" sz="1800" dirty="0"/>
          </a:p>
        </p:txBody>
      </p:sp>
      <p:pic>
        <p:nvPicPr>
          <p:cNvPr id="5" name="Содержимое 4" descr="Безимени-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736"/>
            <a:ext cx="428624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Братская могила в деревне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Шкилёвка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5072066" cy="5500702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r>
              <a:rPr lang="ru-RU" sz="2900" b="1" dirty="0" smtClean="0">
                <a:solidFill>
                  <a:srgbClr val="0070C0"/>
                </a:solidFill>
              </a:rPr>
              <a:t>Воин в шинели в правой руке держит знамя, в левой – каску, за спиной – автомат, рядом – склонённая женщина с лавровым венком в руке.</a:t>
            </a:r>
          </a:p>
          <a:p>
            <a:endParaRPr lang="ru-RU" sz="2900" b="1" dirty="0" smtClean="0">
              <a:solidFill>
                <a:srgbClr val="0070C0"/>
              </a:solidFill>
            </a:endParaRPr>
          </a:p>
          <a:p>
            <a:r>
              <a:rPr lang="ru-RU" sz="2900" b="1" dirty="0" smtClean="0">
                <a:solidFill>
                  <a:srgbClr val="0070C0"/>
                </a:solidFill>
              </a:rPr>
              <a:t>На пьедестале мраморная доска:  «Здесь похоронены 42 воина Советской Армии, павшие смертью храбрых в боях за Родину в 1941-1945 гг.» и перечисленными фамилиями погибших. Всего выявлено 14 фамилий.</a:t>
            </a:r>
          </a:p>
          <a:p>
            <a:endParaRPr lang="ru-RU" sz="29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900" b="1" dirty="0" smtClean="0">
              <a:solidFill>
                <a:srgbClr val="0070C0"/>
              </a:solidFill>
            </a:endParaRPr>
          </a:p>
          <a:p>
            <a:endParaRPr lang="ru-RU" sz="2900" b="1" dirty="0" smtClean="0">
              <a:solidFill>
                <a:srgbClr val="0070C0"/>
              </a:solidFill>
            </a:endParaRPr>
          </a:p>
          <a:p>
            <a:r>
              <a:rPr lang="ru-RU" sz="2900" b="1" dirty="0" smtClean="0">
                <a:solidFill>
                  <a:srgbClr val="0070C0"/>
                </a:solidFill>
              </a:rPr>
              <a:t> В могиле захоронены останки воинов, павших в боях за освобождение деревень : Прилепы, </a:t>
            </a:r>
            <a:r>
              <a:rPr lang="ru-RU" sz="2900" b="1" dirty="0" err="1" smtClean="0">
                <a:solidFill>
                  <a:srgbClr val="0070C0"/>
                </a:solidFill>
              </a:rPr>
              <a:t>Шкилевка</a:t>
            </a:r>
            <a:r>
              <a:rPr lang="ru-RU" sz="2900" b="1" dirty="0" smtClean="0">
                <a:solidFill>
                  <a:srgbClr val="0070C0"/>
                </a:solidFill>
              </a:rPr>
              <a:t>, сел Ушаково, Никольское. </a:t>
            </a:r>
          </a:p>
          <a:p>
            <a:endParaRPr lang="ru-RU" b="1" dirty="0"/>
          </a:p>
        </p:txBody>
      </p:sp>
      <p:pic>
        <p:nvPicPr>
          <p:cNvPr id="5" name="Содержимое 4" descr="11"/>
          <p:cNvPicPr>
            <a:picLocks noGrp="1"/>
          </p:cNvPicPr>
          <p:nvPr>
            <p:ph sz="half" idx="2"/>
          </p:nvPr>
        </p:nvPicPr>
        <p:blipFill>
          <a:blip r:embed="rId2" cstate="print">
            <a:lum contrast="20000"/>
          </a:blip>
          <a:srcRect l="10153" t="10681" r="51196" b="22681"/>
          <a:stretch>
            <a:fillRect/>
          </a:stretch>
        </p:blipFill>
        <p:spPr bwMode="auto">
          <a:xfrm>
            <a:off x="5072066" y="1428736"/>
            <a:ext cx="407193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Братская могила в деревне Луговка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4714876" cy="5929329"/>
          </a:xfrm>
          <a:solidFill>
            <a:srgbClr val="FFFF00"/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14877" y="857233"/>
            <a:ext cx="4429123" cy="600076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just"/>
            <a:endParaRPr lang="ru-RU" sz="16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Рядом с памятником установлена стела, на ней перечислены фамилии воинов – местных жителей, не вернувшихся с войны – 90 человек. Здесь же слова: «Вечная Слава воинам-героям, павшим в боях за свободу и независимость нашей родины. 1941-1945 гг.» На пьедестале памятника – скорбные слова «Этого забыть нельзя».</a:t>
            </a:r>
          </a:p>
          <a:p>
            <a:pPr algn="just"/>
            <a:endParaRPr lang="ru-RU" sz="16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Здесь захоронены останки воинов 137 стрелковой дивизии и 52  </a:t>
            </a:r>
            <a:r>
              <a:rPr lang="ru-RU" sz="1600" b="1" dirty="0" err="1" smtClean="0">
                <a:solidFill>
                  <a:srgbClr val="0070C0"/>
                </a:solidFill>
              </a:rPr>
              <a:t>кавдивизии</a:t>
            </a:r>
            <a:r>
              <a:rPr lang="ru-RU" sz="1600" b="1" dirty="0" smtClean="0">
                <a:solidFill>
                  <a:srgbClr val="0070C0"/>
                </a:solidFill>
              </a:rPr>
              <a:t>, павших в боях за освобождение деревень Луговка, Озёрки, </a:t>
            </a:r>
            <a:r>
              <a:rPr lang="ru-RU" sz="1600" b="1" dirty="0" err="1" smtClean="0">
                <a:solidFill>
                  <a:srgbClr val="0070C0"/>
                </a:solidFill>
              </a:rPr>
              <a:t>Сретенка</a:t>
            </a:r>
            <a:r>
              <a:rPr lang="ru-RU" sz="1600" b="1" dirty="0" smtClean="0">
                <a:solidFill>
                  <a:srgbClr val="0070C0"/>
                </a:solidFill>
              </a:rPr>
              <a:t>, пос. Успенский.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Безимени-11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357298"/>
            <a:ext cx="2071702" cy="3951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Безимени-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500306"/>
            <a:ext cx="2143140" cy="40719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Братская  могила  в   деревне Ярославка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643438" cy="5715016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Солдат в шинели с опущенной обнаженной головой, со знаменем в правой руке , в левой руке – каска.  </a:t>
            </a:r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Здесь захоронены останки воинов 150 танковой бригады, павших в боях за освобождение деревень: Ярославка, Дмитриевка, Петровское, </a:t>
            </a:r>
            <a:r>
              <a:rPr lang="ru-RU" b="1" dirty="0" err="1" smtClean="0">
                <a:solidFill>
                  <a:srgbClr val="0070C0"/>
                </a:solidFill>
              </a:rPr>
              <a:t>Новодворки</a:t>
            </a:r>
            <a:r>
              <a:rPr lang="ru-RU" b="1" dirty="0" smtClean="0">
                <a:solidFill>
                  <a:srgbClr val="0070C0"/>
                </a:solidFill>
              </a:rPr>
              <a:t>. Всего захоронено 13 человек, выявлено 5 фамилий.</a:t>
            </a:r>
          </a:p>
          <a:p>
            <a:endParaRPr lang="ru-RU" dirty="0"/>
          </a:p>
        </p:txBody>
      </p:sp>
      <p:pic>
        <p:nvPicPr>
          <p:cNvPr id="10" name="Содержимое 9" descr="Безимени-20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66509"/>
          <a:stretch>
            <a:fillRect/>
          </a:stretch>
        </p:blipFill>
        <p:spPr bwMode="auto">
          <a:xfrm>
            <a:off x="4648200" y="1142984"/>
            <a:ext cx="44958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Братская  могила  в  поселке  Совхозный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близ  села 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Дубики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428736"/>
            <a:ext cx="4929190" cy="5429264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Воин с обнаженной головой в накинутой плащ- палатке, в правой руке приспущенное знамя, в левой - прижатая к груди каска. На  мемориальной доске надпись: </a:t>
            </a:r>
            <a:r>
              <a:rPr lang="ru-RU" sz="2600" b="1" dirty="0" smtClean="0">
                <a:solidFill>
                  <a:srgbClr val="0070C0"/>
                </a:solidFill>
              </a:rPr>
              <a:t>«Вечная СЛАВА  ГЕРОЯМ».</a:t>
            </a:r>
          </a:p>
          <a:p>
            <a:pPr algn="just">
              <a:buNone/>
            </a:pPr>
            <a:endParaRPr lang="ru-RU" sz="2600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Здесь захоронены  воины 6 гвардейской стрелковой  и 283 стрелковой дивизий, павших в боях за освобождение населенных  пунктов: Богово, </a:t>
            </a:r>
            <a:r>
              <a:rPr lang="ru-RU" b="1" dirty="0" err="1" smtClean="0">
                <a:solidFill>
                  <a:srgbClr val="0070C0"/>
                </a:solidFill>
              </a:rPr>
              <a:t>Дубики</a:t>
            </a:r>
            <a:r>
              <a:rPr lang="ru-RU" b="1" dirty="0" smtClean="0">
                <a:solidFill>
                  <a:srgbClr val="0070C0"/>
                </a:solidFill>
              </a:rPr>
              <a:t> , Иноземка. Всего захоронено 28  человек, известно фамилий -  18.</a:t>
            </a:r>
          </a:p>
          <a:p>
            <a:pPr algn="just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 Перезахоронение произошло в 1965 году из братских могил деревень Богово и </a:t>
            </a:r>
            <a:r>
              <a:rPr lang="ru-RU" b="1" dirty="0" err="1" smtClean="0">
                <a:solidFill>
                  <a:srgbClr val="0070C0"/>
                </a:solidFill>
              </a:rPr>
              <a:t>Ясеновая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Безимени-10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34957" r="11017" b="8510"/>
          <a:stretch>
            <a:fillRect/>
          </a:stretch>
        </p:blipFill>
        <p:spPr bwMode="auto">
          <a:xfrm>
            <a:off x="0" y="1428736"/>
            <a:ext cx="428624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Братская  могила в  деревне  Медовая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5214942" cy="5643578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 На мраморной мемориальной доске надпись: « Здесь захоронены  9 воинов Советской Армии, павшие смертью храбрых в боях за Родину в 1941-1945 г.г.» и перечислены фамилии погибших воинов. На  пьедестале надпись: « Воинам, павшим за освобождение Ефремова. 1941-1945».</a:t>
            </a:r>
          </a:p>
          <a:p>
            <a:pPr algn="just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В этой могиле захоронены останки воинов 6 гвардейской стрелковой дивизии , павших в боях за освобождение деревни Медовая. Всего захоронено 9 </a:t>
            </a:r>
            <a:r>
              <a:rPr lang="ru-RU" b="1" dirty="0" err="1" smtClean="0">
                <a:solidFill>
                  <a:srgbClr val="0070C0"/>
                </a:solidFill>
              </a:rPr>
              <a:t>человек,выявлено</a:t>
            </a:r>
            <a:r>
              <a:rPr lang="ru-RU" b="1" dirty="0" smtClean="0">
                <a:solidFill>
                  <a:srgbClr val="0070C0"/>
                </a:solidFill>
              </a:rPr>
              <a:t> 8 фамилий. 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Безимени-6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23729" r="15254" b="27160"/>
          <a:stretch>
            <a:fillRect/>
          </a:stretch>
        </p:blipFill>
        <p:spPr bwMode="auto">
          <a:xfrm>
            <a:off x="5214942" y="1214422"/>
            <a:ext cx="392905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Братская могила в деревне Заречье</a:t>
            </a:r>
            <a:br>
              <a:rPr lang="ru-RU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4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428736"/>
            <a:ext cx="5357818" cy="5429264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 братскую могилу перезахоронены останки воинов 283 стрелковой дивизии, павших в боях за освобождение деревень: Заречье, </a:t>
            </a:r>
            <a:r>
              <a:rPr lang="ru-RU" b="1" dirty="0" err="1" smtClean="0">
                <a:solidFill>
                  <a:srgbClr val="0070C0"/>
                </a:solidFill>
              </a:rPr>
              <a:t>Каталовка</a:t>
            </a:r>
            <a:r>
              <a:rPr lang="ru-RU" b="1" dirty="0" smtClean="0">
                <a:solidFill>
                  <a:srgbClr val="0070C0"/>
                </a:solidFill>
              </a:rPr>
              <a:t>, поселков Каменский, Гремучий,- из братских могил деревень </a:t>
            </a:r>
            <a:r>
              <a:rPr lang="ru-RU" b="1" dirty="0" err="1" smtClean="0">
                <a:solidFill>
                  <a:srgbClr val="0070C0"/>
                </a:solidFill>
              </a:rPr>
              <a:t>Новокрасивое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Уродовка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Всего захоронено 89  человек, выявлено 18 фамилий, которые перечислены на мемориальной доске.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 могиле установлен мраморный  обелиск со словами: «Вам, отдавшим пламень сердца ради жизни на земле, 1941-1945».</a:t>
            </a:r>
          </a:p>
          <a:p>
            <a:endParaRPr lang="ru-RU" dirty="0"/>
          </a:p>
        </p:txBody>
      </p:sp>
      <p:pic>
        <p:nvPicPr>
          <p:cNvPr id="5" name="Содержимое 4" descr="Безимени-13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39976" r="29953"/>
          <a:stretch>
            <a:fillRect/>
          </a:stretch>
        </p:blipFill>
        <p:spPr bwMode="auto">
          <a:xfrm>
            <a:off x="0" y="1428736"/>
            <a:ext cx="3857620" cy="54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Братская  могила в селе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Пожилино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643438" cy="5786454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Воин со знаменем в правой руке, в левой руке - каска; рядом - склоненная  женщина с символическим  лавровым  венком в руках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На  пьедестале памятника  надпись: «Здесь похоронены 24 воина Советской Армии, павшие смертью  храбрых в боях за Родину.1941-1945.»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В эту могилу  перезахоронены останки воинов 283 стрелковой дивизии из братских могил деревень Круглое, </a:t>
            </a:r>
            <a:r>
              <a:rPr lang="ru-RU" b="1" dirty="0" err="1" smtClean="0">
                <a:solidFill>
                  <a:srgbClr val="0070C0"/>
                </a:solidFill>
              </a:rPr>
              <a:t>Кочкино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Ясеновая</a:t>
            </a:r>
            <a:r>
              <a:rPr lang="ru-RU" b="1" dirty="0" smtClean="0">
                <a:solidFill>
                  <a:srgbClr val="0070C0"/>
                </a:solidFill>
              </a:rPr>
              <a:t> , </a:t>
            </a:r>
            <a:r>
              <a:rPr lang="ru-RU" b="1" dirty="0" err="1" smtClean="0">
                <a:solidFill>
                  <a:srgbClr val="0070C0"/>
                </a:solidFill>
              </a:rPr>
              <a:t>Домашнево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Гурьево</a:t>
            </a:r>
            <a:r>
              <a:rPr lang="ru-RU" b="1" dirty="0" smtClean="0">
                <a:solidFill>
                  <a:srgbClr val="0070C0"/>
                </a:solidFill>
              </a:rPr>
              <a:t>, павшие в боях за освобождение деревень Круглое, Кукуй, </a:t>
            </a:r>
            <a:r>
              <a:rPr lang="ru-RU" b="1" dirty="0" err="1" smtClean="0">
                <a:solidFill>
                  <a:srgbClr val="0070C0"/>
                </a:solidFill>
              </a:rPr>
              <a:t>Трусово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Пожилино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Подлутово</a:t>
            </a:r>
            <a:r>
              <a:rPr lang="ru-RU" b="1" dirty="0" smtClean="0">
                <a:solidFill>
                  <a:srgbClr val="0070C0"/>
                </a:solidFill>
              </a:rPr>
              <a:t>. Всего захоронено 24  человека, выявлено 18 фамилий.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Безимени-16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9534" r="7944"/>
          <a:stretch>
            <a:fillRect/>
          </a:stretch>
        </p:blipFill>
        <p:spPr bwMode="auto">
          <a:xfrm>
            <a:off x="4643438" y="1071546"/>
            <a:ext cx="450056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Братская  могила  в  селе  Шилово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428736"/>
            <a:ext cx="5286380" cy="5429264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Солдат с опущенной головой, в левой руке он держит знамя, в правой руке автомат.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На пьедестале- алая звезда. На мемориальной доске слова : «Здесь похоронены воины Советской Армии,  павшие смертью храбрых в боях за Родину. 1941-1945» с перечислением фамилий. </a:t>
            </a:r>
          </a:p>
          <a:p>
            <a:pPr algn="just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  Всего захоронено 19 человек, все фамилии выявлены. Ниже фамилий -  надпись «Вечная слава героям».</a:t>
            </a:r>
          </a:p>
          <a:p>
            <a:pPr algn="just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Здесь захоронены останки  воинов 52 кавалерийской  дивизии, павших в боях за  освобождение деревень </a:t>
            </a:r>
            <a:r>
              <a:rPr lang="ru-RU" b="1" dirty="0" err="1" smtClean="0">
                <a:solidFill>
                  <a:srgbClr val="0070C0"/>
                </a:solidFill>
              </a:rPr>
              <a:t>Стрелечья</a:t>
            </a:r>
            <a:r>
              <a:rPr lang="ru-RU" b="1" dirty="0" smtClean="0">
                <a:solidFill>
                  <a:srgbClr val="0070C0"/>
                </a:solidFill>
              </a:rPr>
              <a:t> Поляна, </a:t>
            </a:r>
            <a:r>
              <a:rPr lang="ru-RU" b="1" dirty="0" err="1" smtClean="0">
                <a:solidFill>
                  <a:srgbClr val="0070C0"/>
                </a:solidFill>
              </a:rPr>
              <a:t>Вязово</a:t>
            </a:r>
            <a:r>
              <a:rPr lang="ru-RU" b="1" dirty="0" smtClean="0">
                <a:solidFill>
                  <a:srgbClr val="0070C0"/>
                </a:solidFill>
              </a:rPr>
              <a:t>, Даровая,  </a:t>
            </a:r>
            <a:r>
              <a:rPr lang="ru-RU" b="1" dirty="0" err="1" smtClean="0">
                <a:solidFill>
                  <a:srgbClr val="0070C0"/>
                </a:solidFill>
              </a:rPr>
              <a:t>Ляпяги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</a:p>
          <a:p>
            <a:pPr algn="just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Безимени-12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19340"/>
          <a:stretch>
            <a:fillRect/>
          </a:stretch>
        </p:blipFill>
        <p:spPr bwMode="auto">
          <a:xfrm>
            <a:off x="0" y="1428736"/>
            <a:ext cx="385762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того чтобы память </a:t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 подвигах нашего народа сохранялась в веках, </a:t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жила в новых поколениях людей, </a:t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были воздвигнуты памятники</a:t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 братских могилах. 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054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ма\Desktop\ого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Памяти павших…</a:t>
            </a:r>
            <a:b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минута молчания</a:t>
            </a:r>
            <a:endParaRPr lang="ru-RU" sz="6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p78_getfil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001156" cy="492919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8"/>
          </a:xfrm>
        </p:spPr>
        <p:txBody>
          <a:bodyPr>
            <a:noAutofit/>
          </a:bodyPr>
          <a:lstStyle/>
          <a:p>
            <a:pPr algn="r"/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</a:t>
            </a:r>
            <a:b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</a:t>
            </a:r>
            <a:b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внимание!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Есть такие памятники</a:t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на Ефремовской земле, </a:t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каждый из них</a:t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хранит свою историю,</a:t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свою трагедию.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Мама\Desktop\i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9144000" cy="185736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3" name="Picture 5" descr="C:\Users\Мама\Desktop\i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2" y="500042"/>
            <a:ext cx="8929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Братских могил </a:t>
            </a:r>
            <a:b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территории города и района – четырнадцать,</a:t>
            </a:r>
            <a:b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всего в них захоронено </a:t>
            </a:r>
            <a:b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1745 человек.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ма\Desktop\iйлаб.jpeg"/>
          <p:cNvPicPr>
            <a:picLocks noChangeAspect="1" noChangeArrowheads="1"/>
          </p:cNvPicPr>
          <p:nvPr/>
        </p:nvPicPr>
        <p:blipFill>
          <a:blip r:embed="rId2" cstate="print"/>
          <a:srcRect b="390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Предлагаем</a:t>
            </a:r>
            <a:b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Вашему вниманию </a:t>
            </a:r>
            <a:b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узнать</a:t>
            </a:r>
            <a:b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более подробно</a:t>
            </a:r>
            <a:b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 каждом из них.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Братская могила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Комсомольском сквере.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214422"/>
            <a:ext cx="5000628" cy="564357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 На могильном холме установлены три гранитных надгробия, на которых нанесены фамилии захороненных здесь генерал-майора К.Д. Новика, Героя Советского Союза М.И. Короткова, полковника  М.С. </a:t>
            </a:r>
            <a:r>
              <a:rPr lang="ru-RU" sz="1600" b="1" dirty="0" err="1" smtClean="0">
                <a:solidFill>
                  <a:srgbClr val="0070C0"/>
                </a:solidFill>
              </a:rPr>
              <a:t>Землянского</a:t>
            </a:r>
            <a:r>
              <a:rPr lang="ru-RU" sz="1600" b="1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    Перед братской могилой установлена мраморная плита, в центре которой горит огонь Вечной Славы. Доставлен огонь из города-героя Тулы, где был зажжён у памятника «Вечной Славы».</a:t>
            </a:r>
          </a:p>
          <a:p>
            <a:pPr algn="just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  В Братской Могиле захоронены останки воинов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    4-го гвардейского стрелкового                              полка,  6 гвардейской  стрелковой дивизии,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    150-й танковой бригады 3-й армии, павших в боях за освобождение Ефремовской земли в ходе битвы под Москвой.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    Всего захоронено - 215 человек. </a:t>
            </a:r>
          </a:p>
          <a:p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DSCN7357"/>
          <p:cNvPicPr/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5000628" y="1214422"/>
            <a:ext cx="414337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4929190" y="1214422"/>
            <a:ext cx="4214810" cy="56435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      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      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Воздвигнут  9 мая 1971 года.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       Высота скульптуры – 2 метра</a:t>
            </a:r>
          </a:p>
          <a:p>
            <a:pPr algn="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. Её авторы – скульптор  А.И. Чернопятов, архитектор – П.М. Зайцев.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Братская могила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городском кладбище.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Содержимое 8" descr="PICT0159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214422"/>
            <a:ext cx="44958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00562" y="1214422"/>
            <a:ext cx="4643438" cy="5643578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ru-RU" sz="3100" b="1" dirty="0" smtClean="0">
                <a:solidFill>
                  <a:srgbClr val="0070C0"/>
                </a:solidFill>
              </a:rPr>
              <a:t> В этой братской могиле похоронены останки  400 воинов 6 гвардейской стрелковой дивизии, погибших от вражеской бомбы.</a:t>
            </a:r>
          </a:p>
          <a:p>
            <a:pPr>
              <a:buNone/>
            </a:pPr>
            <a:endParaRPr lang="ru-RU" sz="3100" b="1" dirty="0" smtClean="0">
              <a:solidFill>
                <a:srgbClr val="0070C0"/>
              </a:solidFill>
            </a:endParaRPr>
          </a:p>
          <a:p>
            <a:r>
              <a:rPr lang="ru-RU" sz="3100" b="1" dirty="0" smtClean="0">
                <a:solidFill>
                  <a:srgbClr val="0070C0"/>
                </a:solidFill>
              </a:rPr>
              <a:t> Здесь же захоронены останки бойцов 283-й  стрелковой </a:t>
            </a:r>
            <a:r>
              <a:rPr lang="ru-RU" sz="3100" b="1" dirty="0" err="1" smtClean="0">
                <a:solidFill>
                  <a:srgbClr val="0070C0"/>
                </a:solidFill>
              </a:rPr>
              <a:t>дивизии,павших</a:t>
            </a:r>
            <a:r>
              <a:rPr lang="ru-RU" sz="3100" b="1" dirty="0" smtClean="0">
                <a:solidFill>
                  <a:srgbClr val="0070C0"/>
                </a:solidFill>
              </a:rPr>
              <a:t> за освобождение д. </a:t>
            </a:r>
            <a:r>
              <a:rPr lang="ru-RU" sz="3100" b="1" dirty="0" err="1" smtClean="0">
                <a:solidFill>
                  <a:srgbClr val="0070C0"/>
                </a:solidFill>
              </a:rPr>
              <a:t>Скороваровки</a:t>
            </a:r>
            <a:r>
              <a:rPr lang="ru-RU" sz="3100" b="1" dirty="0" smtClean="0">
                <a:solidFill>
                  <a:srgbClr val="0070C0"/>
                </a:solidFill>
              </a:rPr>
              <a:t>, 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70C0"/>
                </a:solidFill>
              </a:rPr>
              <a:t>      п. </a:t>
            </a:r>
            <a:r>
              <a:rPr lang="ru-RU" sz="3100" b="1" dirty="0" err="1" smtClean="0">
                <a:solidFill>
                  <a:srgbClr val="0070C0"/>
                </a:solidFill>
              </a:rPr>
              <a:t>Бурлачий</a:t>
            </a:r>
            <a:r>
              <a:rPr lang="ru-RU" sz="3100" b="1" dirty="0" smtClean="0">
                <a:solidFill>
                  <a:srgbClr val="0070C0"/>
                </a:solidFill>
              </a:rPr>
              <a:t>, умерших от ран в госпиталях города. </a:t>
            </a:r>
          </a:p>
          <a:p>
            <a:pPr>
              <a:buNone/>
            </a:pPr>
            <a:endParaRPr lang="ru-RU" sz="3100" b="1" dirty="0" smtClean="0">
              <a:solidFill>
                <a:srgbClr val="0070C0"/>
              </a:solidFill>
            </a:endParaRPr>
          </a:p>
          <a:p>
            <a:r>
              <a:rPr lang="ru-RU" sz="3100" b="1" dirty="0" smtClean="0">
                <a:solidFill>
                  <a:srgbClr val="0070C0"/>
                </a:solidFill>
              </a:rPr>
              <a:t>Всего захоронено 545 человек, известно 539 фамилий.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Фамилии погибших высечены на 10-ти мемориальных бетонных плитах.</a:t>
            </a:r>
          </a:p>
          <a:p>
            <a:pPr algn="ctr">
              <a:buNone/>
            </a:pPr>
            <a:endParaRPr lang="ru-RU" sz="31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31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3100" b="1" dirty="0" smtClean="0">
              <a:solidFill>
                <a:srgbClr val="0070C0"/>
              </a:solidFill>
            </a:endParaRPr>
          </a:p>
          <a:p>
            <a:pPr algn="ctr"/>
            <a:endParaRPr lang="ru-RU" sz="31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1442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Скульптурный комплекс установлен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 в 1965 году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Курган Славы – Курган Бессмертия.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857752" cy="5500702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На вершине Кургана – стела памяти солдатам 6-й гвардейской стрелковой  и 283 стрелковой  дивизий.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В нижней части Кургана – Орден Отечественной войны.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Рядом с Курганом бессмертия в 1970 году установлен памятник «Танк» в честь танкистов 150-й танковой бригады, участвовавших в освобождении г. Ефремова. 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Здесь захоронено 17 человек, выявлено 3 фамилии.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Безимени-18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857364"/>
            <a:ext cx="428624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Братская могила в селе Буреломы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071546"/>
            <a:ext cx="4572000" cy="5786454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Братская могила расположена на сельском кладбище. В 1965 году установлен скульптурный памятник, на котором имеется мемориальная доска с надписью «Здесь похоронены 33 воина Советской Армии, павшие смертью храбрых в боях за Родину 1941-1945 гг.» с перечислением фамилий погибших. Ниже надпись: «Вечная слава героям».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В эту могилу перезахоронены останки воинов 137 стрелковой дивизии из братских могил деревень  </a:t>
            </a:r>
            <a:r>
              <a:rPr lang="ru-RU" b="1" dirty="0" err="1" smtClean="0">
                <a:solidFill>
                  <a:srgbClr val="0070C0"/>
                </a:solidFill>
              </a:rPr>
              <a:t>Чебышево</a:t>
            </a:r>
            <a:r>
              <a:rPr lang="ru-RU" b="1" dirty="0" smtClean="0">
                <a:solidFill>
                  <a:srgbClr val="0070C0"/>
                </a:solidFill>
              </a:rPr>
              <a:t>, Речки, Натальино, Хмелевая, павших в боях за освобождение деревень </a:t>
            </a:r>
            <a:r>
              <a:rPr lang="ru-RU" b="1" dirty="0" err="1" smtClean="0">
                <a:solidFill>
                  <a:srgbClr val="0070C0"/>
                </a:solidFill>
              </a:rPr>
              <a:t>Залесское</a:t>
            </a:r>
            <a:r>
              <a:rPr lang="ru-RU" b="1" dirty="0" smtClean="0">
                <a:solidFill>
                  <a:srgbClr val="0070C0"/>
                </a:solidFill>
              </a:rPr>
              <a:t>, Буреломы, Речки, п. Первомайский.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Безимени-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3" y="1214422"/>
            <a:ext cx="2286015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Безимени-2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242886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1274</Words>
  <Application>Microsoft Office PowerPoint</Application>
  <PresentationFormat>Экран (4:3)</PresentationFormat>
  <Paragraphs>139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                                               </vt:lpstr>
      <vt:lpstr>Для того чтобы память  о подвигах нашего народа сохранялась в веках,  жила в новых поколениях людей,  были воздвигнуты памятники  на братских могилах. </vt:lpstr>
      <vt:lpstr>Есть такие памятники  и на Ефремовской земле,  и каждый из них  хранит свою историю,  свою трагедию.</vt:lpstr>
      <vt:lpstr> </vt:lpstr>
      <vt:lpstr>Предлагаем  Вашему вниманию  узнать  более подробно  о каждом из них.</vt:lpstr>
      <vt:lpstr> Братская могила  в Комсомольском сквере. </vt:lpstr>
      <vt:lpstr> Братская могила  на городском кладбище. </vt:lpstr>
      <vt:lpstr>Курган Славы – Курган Бессмертия.</vt:lpstr>
      <vt:lpstr> Братская могила в селе Буреломы </vt:lpstr>
      <vt:lpstr>Братская могила в селе Лобаново</vt:lpstr>
      <vt:lpstr>  Братская могила в деревне Круглики.   </vt:lpstr>
      <vt:lpstr>Братская могила в деревне Шкилёвка</vt:lpstr>
      <vt:lpstr> Братская могила в деревне Луговка </vt:lpstr>
      <vt:lpstr>Братская  могила  в   деревне Ярославка</vt:lpstr>
      <vt:lpstr> Братская  могила  в  поселке  Совхозный близ  села  Дубики. </vt:lpstr>
      <vt:lpstr> Братская  могила в  деревне  Медовая </vt:lpstr>
      <vt:lpstr> Братская могила в деревне Заречье </vt:lpstr>
      <vt:lpstr> Братская  могила в селе Пожилино </vt:lpstr>
      <vt:lpstr>Братская  могила  в  селе  Шилово</vt:lpstr>
      <vt:lpstr>          Памяти павших…   минута молчания</vt:lpstr>
      <vt:lpstr>                            Спасибо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</dc:title>
  <dc:creator>Саня</dc:creator>
  <cp:lastModifiedBy>USER</cp:lastModifiedBy>
  <cp:revision>97</cp:revision>
  <dcterms:created xsi:type="dcterms:W3CDTF">2010-10-02T11:44:25Z</dcterms:created>
  <dcterms:modified xsi:type="dcterms:W3CDTF">2010-11-25T22:00:03Z</dcterms:modified>
</cp:coreProperties>
</file>